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645" r:id="rId2"/>
    <p:sldId id="646" r:id="rId3"/>
    <p:sldId id="647" r:id="rId4"/>
    <p:sldId id="648" r:id="rId5"/>
    <p:sldId id="649" r:id="rId6"/>
    <p:sldId id="650" r:id="rId7"/>
    <p:sldId id="651" r:id="rId8"/>
    <p:sldId id="652" r:id="rId9"/>
    <p:sldId id="653" r:id="rId10"/>
    <p:sldId id="654" r:id="rId11"/>
    <p:sldId id="655" r:id="rId12"/>
    <p:sldId id="656" r:id="rId13"/>
    <p:sldId id="657" r:id="rId14"/>
    <p:sldId id="658" r:id="rId15"/>
    <p:sldId id="659" r:id="rId16"/>
    <p:sldId id="660" r:id="rId17"/>
    <p:sldId id="661" r:id="rId18"/>
    <p:sldId id="662" r:id="rId19"/>
    <p:sldId id="663" r:id="rId20"/>
    <p:sldId id="664" r:id="rId21"/>
    <p:sldId id="665" r:id="rId22"/>
    <p:sldId id="666" r:id="rId23"/>
    <p:sldId id="667" r:id="rId24"/>
    <p:sldId id="668" r:id="rId2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64" autoAdjust="0"/>
    <p:restoredTop sz="91452" autoAdjust="0"/>
  </p:normalViewPr>
  <p:slideViewPr>
    <p:cSldViewPr>
      <p:cViewPr>
        <p:scale>
          <a:sx n="86" d="100"/>
          <a:sy n="86" d="100"/>
        </p:scale>
        <p:origin x="760" y="1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2016. 6. 21.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26FBB-552D-4DD0-AB0D-D64CE9B1065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803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Tuesday, June 21,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2016. 6. 21.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2016. 6. 21.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2016. 6. 21.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2016. 6. 21.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2016. 6. 21.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2016. 6. 21.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2016. 6. 21.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2016. 6. 21.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2016. 6. 21.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4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Optimization methods</a:t>
            </a:r>
            <a:endParaRPr lang="en-US" altLang="ko-KR" sz="4800" dirty="0" smtClean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Momentum</a:t>
            </a:r>
            <a:endParaRPr lang="ko-KR" altLang="en-US" dirty="0"/>
          </a:p>
        </p:txBody>
      </p:sp>
      <p:pic>
        <p:nvPicPr>
          <p:cNvPr id="5124" name="Picture 4" descr="http://sebastianruder.com/content/images/2015/12/without_momentum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772816"/>
            <a:ext cx="4636194" cy="196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sebastianruder.com/content/images/2015/12/with_momentu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052738"/>
            <a:ext cx="4636194" cy="196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556792"/>
            <a:ext cx="8455149" cy="46945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271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altLang="ko-KR" dirty="0"/>
              <a:t>Nesterov accelerated gradient</a:t>
            </a:r>
          </a:p>
        </p:txBody>
      </p:sp>
      <p:pic>
        <p:nvPicPr>
          <p:cNvPr id="3" name="Picture 2" descr="http://cs231n.github.io/assets/nn3/nesterov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0" y="2276872"/>
            <a:ext cx="8845074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54165"/>
            <a:ext cx="9144000" cy="313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11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Adagrad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687" y="1700808"/>
            <a:ext cx="78917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It </a:t>
            </a:r>
            <a:r>
              <a:rPr lang="en-US" altLang="ko-KR" sz="2800" dirty="0">
                <a:latin typeface="+mn-ea"/>
              </a:rPr>
              <a:t>adapts the learning rate to the parameters, performing larger updates for infrequent and smaller updates for frequent </a:t>
            </a:r>
            <a:r>
              <a:rPr lang="en-US" altLang="ko-KR" sz="2800" dirty="0" smtClean="0">
                <a:latin typeface="+mn-ea"/>
              </a:rPr>
              <a:t>parameters.</a:t>
            </a:r>
            <a:endParaRPr lang="ko-KR" altLang="en-US" sz="2800" dirty="0" smtClean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26123" y="3282114"/>
                <a:ext cx="7891753" cy="1010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+1, 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, </m:t>
                                  </m:r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𝑖𝑖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123" y="3282114"/>
                <a:ext cx="7891753" cy="101098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640552" y="4489407"/>
            <a:ext cx="78917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Performing larger updates for infrequent and smaller updates for frequent parameters. </a:t>
            </a:r>
            <a:endParaRPr lang="ko-KR" altLang="en-US" sz="2800" dirty="0" smtClean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46" y="1417638"/>
            <a:ext cx="8084924" cy="49654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5171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Adadelta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687" y="1484784"/>
            <a:ext cx="82517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Adadelta is an extension of Adagrad that seeks to reduce its </a:t>
            </a:r>
            <a:r>
              <a:rPr lang="en-US" altLang="ko-KR" sz="2800" dirty="0" smtClean="0">
                <a:solidFill>
                  <a:srgbClr val="0000FF"/>
                </a:solidFill>
                <a:latin typeface="+mn-ea"/>
              </a:rPr>
              <a:t>monotonically decreasing</a:t>
            </a:r>
            <a:r>
              <a:rPr lang="en-US" altLang="ko-KR" sz="2800" dirty="0" smtClean="0">
                <a:latin typeface="+mn-ea"/>
              </a:rPr>
              <a:t> learning rate. </a:t>
            </a:r>
            <a:endParaRPr lang="ko-KR" altLang="en-US" sz="2800" dirty="0" smtClean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40686" y="2780928"/>
                <a:ext cx="825179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 smtClean="0">
                    <a:latin typeface="+mn-ea"/>
                  </a:rPr>
                  <a:t>It restricts the window of accumulated past gradients to some fixed size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charset="0"/>
                      </a:rPr>
                      <m:t>𝑤</m:t>
                    </m:r>
                  </m:oMath>
                </a14:m>
                <a:r>
                  <a:rPr lang="en-US" altLang="ko-KR" sz="2800" dirty="0" smtClean="0">
                    <a:latin typeface="+mn-ea"/>
                  </a:rPr>
                  <a:t>. </a:t>
                </a:r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86" y="2780928"/>
                <a:ext cx="8251793" cy="954107"/>
              </a:xfrm>
              <a:prstGeom prst="rect">
                <a:avLst/>
              </a:prstGeom>
              <a:blipFill rotWithShape="0">
                <a:blip r:embed="rId2"/>
                <a:stretch>
                  <a:fillRect l="-1477" t="-6369" b="-165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40686" y="3934216"/>
                <a:ext cx="8251793" cy="53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charset="0"/>
                        </a:rPr>
                        <m:t>𝐸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altLang="ko-KR" sz="2800" b="0" i="1" smtClean="0">
                          <a:latin typeface="Cambria Math" charset="0"/>
                        </a:rPr>
                        <m:t>𝛾</m:t>
                      </m:r>
                      <m:r>
                        <a:rPr lang="en-US" altLang="ko-KR" sz="2800" b="0" i="1" smtClean="0">
                          <a:latin typeface="Cambria Math" charset="0"/>
                        </a:rPr>
                        <m:t>𝐸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𝛾</m:t>
                          </m:r>
                        </m:e>
                      </m:d>
                      <m:sSubSup>
                        <m:sSubSup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86" y="3934216"/>
                <a:ext cx="8251793" cy="5312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76206" y="4664696"/>
                <a:ext cx="8251793" cy="53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charset="0"/>
                        </a:rPr>
                        <m:t>𝐸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sSup>
                                <m:sSupPr>
                                  <m:ctrlPr>
                                    <a:rPr lang="en-US" altLang="ko-KR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i="1">
                          <a:latin typeface="Cambria Math" charset="0"/>
                        </a:rPr>
                        <m:t>=</m:t>
                      </m:r>
                      <m:r>
                        <a:rPr lang="en-US" altLang="ko-KR" sz="2800" i="1">
                          <a:latin typeface="Cambria Math" charset="0"/>
                        </a:rPr>
                        <m:t>𝛾</m:t>
                      </m:r>
                      <m:r>
                        <a:rPr lang="en-US" altLang="ko-KR" sz="2800" i="1">
                          <a:latin typeface="Cambria Math" charset="0"/>
                        </a:rPr>
                        <m:t>𝐸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sSup>
                                <m:sSupPr>
                                  <m:ctrlPr>
                                    <a:rPr lang="en-US" altLang="ko-KR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ko-KR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1−</m:t>
                          </m:r>
                          <m: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𝛾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Sup>
                        <m:sSubSupPr>
                          <m:ctrlP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06" y="4664696"/>
                <a:ext cx="8251793" cy="5312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76206" y="5395176"/>
                <a:ext cx="8251793" cy="1214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  <m:t>∆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2800" b="0" i="1" smtClean="0">
                                              <a:latin typeface="Cambria Math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2800" b="0" i="1" smtClean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𝜖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2800" b="0" i="1" smtClean="0">
                                              <a:latin typeface="Cambria Math" charset="0"/>
                                            </a:rPr>
                                            <m:t>𝑔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2800" b="0" i="1" smtClean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𝜖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06" y="5395176"/>
                <a:ext cx="8251793" cy="121469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713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 smtClean="0"/>
              <a:t>RMSprop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40687" y="1484784"/>
            <a:ext cx="82517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RMSprop is an unpublished, adaptive learning rate method proposed by Geoff Hinton in his lecture.. </a:t>
            </a:r>
            <a:endParaRPr lang="ko-KR" altLang="en-US" sz="2800" dirty="0" smtClean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62969" y="3415730"/>
                <a:ext cx="8251793" cy="53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charset="0"/>
                        </a:rPr>
                        <m:t>𝐸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altLang="ko-KR" sz="2800" b="0" i="1" smtClean="0">
                          <a:latin typeface="Cambria Math" charset="0"/>
                        </a:rPr>
                        <m:t>𝛾</m:t>
                      </m:r>
                      <m:r>
                        <a:rPr lang="en-US" altLang="ko-KR" sz="2800" b="0" i="1" smtClean="0">
                          <a:latin typeface="Cambria Math" charset="0"/>
                        </a:rPr>
                        <m:t>𝐸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𝛾</m:t>
                          </m:r>
                        </m:e>
                      </m:d>
                      <m:sSubSup>
                        <m:sSubSup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69" y="3415730"/>
                <a:ext cx="8251793" cy="53129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62968" y="4362234"/>
                <a:ext cx="8251793" cy="1010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2800" b="0" i="1" smtClean="0">
                                              <a:latin typeface="Cambria Math" charset="0"/>
                                            </a:rPr>
                                            <m:t>𝑔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2800" b="0" i="1" smtClean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𝜖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68" y="4362234"/>
                <a:ext cx="8251793" cy="101098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46" y="1347597"/>
            <a:ext cx="7528644" cy="51988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195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altLang="ko-KR" dirty="0" smtClean="0"/>
              <a:t>Adam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40687" y="1484784"/>
            <a:ext cx="82517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Adaptive Moment Estimation (Adam) stores both exponentially decaying average of past gradients and and squared gradients. </a:t>
            </a:r>
            <a:endParaRPr lang="ko-KR" altLang="en-US" sz="2800" dirty="0" smtClean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40686" y="3140968"/>
                <a:ext cx="8251793" cy="53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86" y="3140968"/>
                <a:ext cx="8251793" cy="53129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76206" y="3871448"/>
                <a:ext cx="8251793" cy="53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28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i="1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i="1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latin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06" y="3871448"/>
                <a:ext cx="8251793" cy="5312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76206" y="4601928"/>
                <a:ext cx="8251793" cy="1133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1−</m:t>
                                  </m:r>
                                  <m:sSubSup>
                                    <m:sSubSupPr>
                                      <m:ctrlP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rad>
                            </m:num>
                            <m:den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06" y="4601928"/>
                <a:ext cx="8251793" cy="113358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955" y="1239404"/>
            <a:ext cx="6498090" cy="55019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407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altLang="ko-KR" dirty="0" smtClean="0"/>
              <a:t>Visualization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319572"/>
            <a:ext cx="4113248" cy="31844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440" y="2177281"/>
            <a:ext cx="4297040" cy="332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Which optimizer to use?</a:t>
            </a:r>
            <a:endParaRPr kumimoji="1"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687" y="1484784"/>
            <a:ext cx="8251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Use adaptive learning rate methods (Adagrad, Adadelta, RMSprop, Adam)</a:t>
            </a:r>
            <a:endParaRPr lang="ko-KR" altLang="en-US" sz="2800" dirty="0" smtClean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0686" y="2636912"/>
            <a:ext cx="8251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Adagrad decreases the learning rate of more </a:t>
            </a:r>
            <a:r>
              <a:rPr lang="en-US" altLang="ko-KR" sz="2800" smtClean="0">
                <a:latin typeface="+mn-ea"/>
              </a:rPr>
              <a:t>activated features. </a:t>
            </a:r>
            <a:endParaRPr lang="ko-KR" altLang="en-US" sz="2800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0686" y="3789040"/>
            <a:ext cx="8251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RMSprop extends Adagrad by dealing with radically diminishing learning rates (=Adadelta).</a:t>
            </a:r>
            <a:endParaRPr lang="ko-KR" altLang="en-US" sz="28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0686" y="4935198"/>
            <a:ext cx="8251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Adam adds bias-correction and momentum to RMSprop.</a:t>
            </a:r>
            <a:endParaRPr lang="ko-KR" altLang="en-US" sz="2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2219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 smtClean="0"/>
              <a:t>Additional strategies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306" y="1445066"/>
            <a:ext cx="6205388" cy="464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6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altLang="ko-KR" dirty="0" smtClean="0"/>
              <a:t>Shuffling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356" y="1916832"/>
            <a:ext cx="6423288" cy="36131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990" y="1413337"/>
            <a:ext cx="6596020" cy="494701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2515344"/>
            <a:ext cx="7670800" cy="2209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062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Optimization?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132" y="1196752"/>
            <a:ext cx="4929336" cy="4929336"/>
          </a:xfrm>
          <a:prstGeom prst="rect">
            <a:avLst/>
          </a:prstGeom>
        </p:spPr>
      </p:pic>
      <p:pic>
        <p:nvPicPr>
          <p:cNvPr id="4" name="Picture 2" descr="http://scicri.com/PEG/138384547196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16833"/>
            <a:ext cx="6707608" cy="5030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07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Curriculum Learning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28800"/>
            <a:ext cx="76200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3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Batch normalization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1844824"/>
            <a:ext cx="49530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2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Early stopping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06" y="1772816"/>
            <a:ext cx="7753878" cy="436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1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altLang="ko-KR" dirty="0"/>
              <a:t>Gradient </a:t>
            </a:r>
            <a:r>
              <a:rPr lang="en-US" altLang="ko-KR" dirty="0" smtClean="0"/>
              <a:t>noise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134" y="1417638"/>
            <a:ext cx="5707732" cy="506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7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 smtClean="0"/>
              <a:t>Learning rate</a:t>
            </a:r>
            <a:endParaRPr lang="en-US" altLang="ko-KR" dirty="0"/>
          </a:p>
        </p:txBody>
      </p:sp>
      <p:pic>
        <p:nvPicPr>
          <p:cNvPr id="3074" name="Picture 2" descr="http://cs231n.github.io/assets/nn3/learningrate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354584"/>
            <a:ext cx="5472608" cy="493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82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Random search?</a:t>
            </a:r>
            <a:endParaRPr lang="ko-KR" altLang="en-US" dirty="0"/>
          </a:p>
        </p:txBody>
      </p:sp>
      <p:pic>
        <p:nvPicPr>
          <p:cNvPr id="6146" name="Picture 2" descr="http://cs231n.github.io/assets/nn3/gridsearchbad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28800"/>
            <a:ext cx="7866511" cy="3834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75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Gradient descent?</a:t>
            </a:r>
            <a:endParaRPr lang="ko-KR" altLang="en-US" dirty="0"/>
          </a:p>
        </p:txBody>
      </p:sp>
      <p:pic>
        <p:nvPicPr>
          <p:cNvPr id="2050" name="Picture 2" descr="http://photo.jtbc.joins.com/news/2015/04/27/201504270433359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80" y="1786136"/>
            <a:ext cx="6779096" cy="381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38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Gradient descent?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988840"/>
            <a:ext cx="7625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There are </a:t>
            </a:r>
            <a:r>
              <a:rPr lang="en-US" altLang="ko-KR" sz="2800" b="1" dirty="0" smtClean="0">
                <a:solidFill>
                  <a:srgbClr val="0000FF"/>
                </a:solidFill>
                <a:latin typeface="+mn-ea"/>
              </a:rPr>
              <a:t>three</a:t>
            </a:r>
            <a:r>
              <a:rPr lang="en-US" altLang="ko-KR" sz="2800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2800" dirty="0" smtClean="0">
                <a:latin typeface="+mn-ea"/>
              </a:rPr>
              <a:t>variants of gradient descent </a:t>
            </a:r>
            <a:endParaRPr lang="ko-KR" altLang="en-US" sz="2800" dirty="0" smtClean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1600" y="3033536"/>
            <a:ext cx="79128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Differ in </a:t>
            </a:r>
            <a:r>
              <a:rPr lang="en-US" altLang="ko-KR" sz="2800" b="1" dirty="0" smtClean="0">
                <a:solidFill>
                  <a:srgbClr val="0000FF"/>
                </a:solidFill>
                <a:latin typeface="+mn-ea"/>
              </a:rPr>
              <a:t>how much</a:t>
            </a:r>
            <a:r>
              <a:rPr lang="en-US" altLang="ko-KR" sz="2800" dirty="0" smtClean="0">
                <a:latin typeface="+mn-ea"/>
              </a:rPr>
              <a:t> data we use to compute gradient</a:t>
            </a:r>
            <a:endParaRPr lang="ko-KR" altLang="en-US" sz="2800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4509120"/>
            <a:ext cx="79128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We make a </a:t>
            </a:r>
            <a:r>
              <a:rPr lang="en-US" altLang="ko-KR" sz="2800" b="1" dirty="0" smtClean="0">
                <a:solidFill>
                  <a:srgbClr val="0000FF"/>
                </a:solidFill>
                <a:latin typeface="+mn-ea"/>
              </a:rPr>
              <a:t>trade-off</a:t>
            </a:r>
            <a:r>
              <a:rPr lang="en-US" altLang="ko-KR" sz="2800" dirty="0" smtClean="0">
                <a:latin typeface="+mn-ea"/>
              </a:rPr>
              <a:t> between the accuracy and computing time </a:t>
            </a:r>
            <a:endParaRPr lang="ko-KR" altLang="en-US" sz="2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514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Batch gradient descent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71600" y="1988840"/>
            <a:ext cx="771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In batch gradient decent, we use the entire training dataset to compute the gradient. </a:t>
            </a:r>
            <a:endParaRPr lang="ko-KR" altLang="en-US" sz="2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3202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Stochastic gradient descent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556792"/>
            <a:ext cx="7715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In stochastic gradient descent (SGD), the gradient is computed from each training sample, one by one. </a:t>
            </a:r>
            <a:endParaRPr lang="ko-KR" altLang="en-US" sz="2800" dirty="0" smtClean="0">
              <a:latin typeface="+mn-ea"/>
            </a:endParaRPr>
          </a:p>
        </p:txBody>
      </p:sp>
      <p:pic>
        <p:nvPicPr>
          <p:cNvPr id="9218" name="Picture 2" descr="http://sebastianruder.com/content/images/2016/01/sgd_fluctu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252" y="3102695"/>
            <a:ext cx="4550148" cy="357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55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Mini-batch gradient decent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71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In mini-batch gradient decent, we take the best of both worlds. </a:t>
            </a:r>
            <a:endParaRPr lang="ko-KR" altLang="en-US" sz="2800" dirty="0" smtClean="0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636912"/>
            <a:ext cx="771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Common mini-batch sizes range between 50 and 256 (but can vary).</a:t>
            </a:r>
            <a:endParaRPr lang="ko-KR" altLang="en-US" sz="2800" dirty="0" smtClean="0">
              <a:latin typeface="+mn-ea"/>
            </a:endParaRPr>
          </a:p>
        </p:txBody>
      </p:sp>
      <p:sp>
        <p:nvSpPr>
          <p:cNvPr id="5" name="AutoShape 2" descr="rule of thumb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268" name="Picture 4" descr="http://www.quantumgambitz.com/blog/wp-content/uploads/2015/09/Rule-of-THumb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526408"/>
            <a:ext cx="2808312" cy="311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87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Challenges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40687" y="1700808"/>
            <a:ext cx="8046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Choosing a proper learning rate is cumbersome.</a:t>
            </a:r>
            <a:endParaRPr lang="ko-KR" altLang="en-US" sz="2800" dirty="0" smtClean="0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0687" y="2390656"/>
            <a:ext cx="4371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2800" dirty="0" smtClean="0">
                <a:latin typeface="+mn-ea"/>
              </a:rPr>
              <a:t>Learning rate schedule</a:t>
            </a:r>
            <a:endParaRPr lang="ko-KR" altLang="en-US" sz="2800" dirty="0" smtClean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0686" y="3356992"/>
            <a:ext cx="8503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Avoiding getting trapped in suboptimal local minima</a:t>
            </a:r>
            <a:endParaRPr lang="ko-KR" altLang="en-US" sz="2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355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32892</TotalTime>
  <Words>306</Words>
  <Application>Microsoft Macintosh PowerPoint</Application>
  <PresentationFormat>화면 슬라이드 쇼(4:3)</PresentationFormat>
  <Paragraphs>54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맑은 고딕</vt:lpstr>
      <vt:lpstr>휴먼둥근헤드라인</vt:lpstr>
      <vt:lpstr>Cambria Math</vt:lpstr>
      <vt:lpstr>Garamond</vt:lpstr>
      <vt:lpstr>Meiryo UI</vt:lpstr>
      <vt:lpstr>Wingdings</vt:lpstr>
      <vt:lpstr>Arial</vt:lpstr>
      <vt:lpstr>Office 테마</vt:lpstr>
      <vt:lpstr>PowerPoint 프레젠테이션</vt:lpstr>
      <vt:lpstr>Optimization?</vt:lpstr>
      <vt:lpstr>Random search?</vt:lpstr>
      <vt:lpstr>Gradient descent?</vt:lpstr>
      <vt:lpstr>Gradient descent?</vt:lpstr>
      <vt:lpstr>Batch gradient descent</vt:lpstr>
      <vt:lpstr>Stochastic gradient descent</vt:lpstr>
      <vt:lpstr>Mini-batch gradient decent</vt:lpstr>
      <vt:lpstr>Challenges</vt:lpstr>
      <vt:lpstr>Momentum</vt:lpstr>
      <vt:lpstr>Nesterov accelerated gradient</vt:lpstr>
      <vt:lpstr>Adagrad</vt:lpstr>
      <vt:lpstr>Adadelta</vt:lpstr>
      <vt:lpstr>RMSprop</vt:lpstr>
      <vt:lpstr>Adam</vt:lpstr>
      <vt:lpstr>Visualization</vt:lpstr>
      <vt:lpstr>Which optimizer to use?</vt:lpstr>
      <vt:lpstr>Additional strategies</vt:lpstr>
      <vt:lpstr>Shuffling</vt:lpstr>
      <vt:lpstr>Curriculum Learning</vt:lpstr>
      <vt:lpstr>Batch normalization</vt:lpstr>
      <vt:lpstr>Early stopping</vt:lpstr>
      <vt:lpstr>Gradient noise</vt:lpstr>
      <vt:lpstr>Learning rate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1113</cp:revision>
  <dcterms:created xsi:type="dcterms:W3CDTF">2010-03-17T18:05:41Z</dcterms:created>
  <dcterms:modified xsi:type="dcterms:W3CDTF">2016-06-20T16:53:36Z</dcterms:modified>
</cp:coreProperties>
</file>